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4"/>
  </p:notesMasterIdLst>
  <p:handoutMasterIdLst>
    <p:handoutMasterId r:id="rId25"/>
  </p:handoutMasterIdLst>
  <p:sldIdLst>
    <p:sldId id="265" r:id="rId3"/>
    <p:sldId id="280" r:id="rId4"/>
    <p:sldId id="287" r:id="rId5"/>
    <p:sldId id="307" r:id="rId6"/>
    <p:sldId id="260" r:id="rId7"/>
    <p:sldId id="288" r:id="rId8"/>
    <p:sldId id="294" r:id="rId9"/>
    <p:sldId id="295" r:id="rId10"/>
    <p:sldId id="297" r:id="rId11"/>
    <p:sldId id="299" r:id="rId12"/>
    <p:sldId id="300" r:id="rId13"/>
    <p:sldId id="298" r:id="rId14"/>
    <p:sldId id="301" r:id="rId15"/>
    <p:sldId id="302" r:id="rId16"/>
    <p:sldId id="296" r:id="rId17"/>
    <p:sldId id="304" r:id="rId18"/>
    <p:sldId id="305" r:id="rId19"/>
    <p:sldId id="306" r:id="rId20"/>
    <p:sldId id="308" r:id="rId21"/>
    <p:sldId id="309" r:id="rId22"/>
    <p:sldId id="259" r:id="rId23"/>
  </p:sldIdLst>
  <p:sldSz cx="12192000" cy="6858000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65286" autoAdjust="0"/>
  </p:normalViewPr>
  <p:slideViewPr>
    <p:cSldViewPr snapToGrid="0" showGuides="1">
      <p:cViewPr>
        <p:scale>
          <a:sx n="77" d="100"/>
          <a:sy n="77" d="100"/>
        </p:scale>
        <p:origin x="-10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24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Quintana" userId="466af6a7-0620-4869-a992-05e0b3b81a6e" providerId="ADAL" clId="{52C0631E-F8B3-41BC-9BF2-5D749C1BD891}"/>
    <pc:docChg chg="modSld">
      <pc:chgData name="Javier Quintana" userId="466af6a7-0620-4869-a992-05e0b3b81a6e" providerId="ADAL" clId="{52C0631E-F8B3-41BC-9BF2-5D749C1BD891}" dt="2019-03-19T08:01:06" v="3" actId="6549"/>
      <pc:docMkLst>
        <pc:docMk/>
      </pc:docMkLst>
      <pc:sldChg chg="modNotesTx">
        <pc:chgData name="Javier Quintana" userId="466af6a7-0620-4869-a992-05e0b3b81a6e" providerId="ADAL" clId="{52C0631E-F8B3-41BC-9BF2-5D749C1BD891}" dt="2019-03-19T08:00:51.598" v="0" actId="6549"/>
        <pc:sldMkLst>
          <pc:docMk/>
          <pc:sldMk cId="2378982233" sldId="295"/>
        </pc:sldMkLst>
      </pc:sldChg>
      <pc:sldChg chg="modNotesTx">
        <pc:chgData name="Javier Quintana" userId="466af6a7-0620-4869-a992-05e0b3b81a6e" providerId="ADAL" clId="{52C0631E-F8B3-41BC-9BF2-5D749C1BD891}" dt="2019-03-19T08:00:56.970" v="1" actId="6549"/>
        <pc:sldMkLst>
          <pc:docMk/>
          <pc:sldMk cId="1105201746" sldId="297"/>
        </pc:sldMkLst>
      </pc:sldChg>
      <pc:sldChg chg="modNotesTx">
        <pc:chgData name="Javier Quintana" userId="466af6a7-0620-4869-a992-05e0b3b81a6e" providerId="ADAL" clId="{52C0631E-F8B3-41BC-9BF2-5D749C1BD891}" dt="2019-03-19T08:01:01.882" v="2" actId="6549"/>
        <pc:sldMkLst>
          <pc:docMk/>
          <pc:sldMk cId="4194276292" sldId="299"/>
        </pc:sldMkLst>
      </pc:sldChg>
      <pc:sldChg chg="modNotesTx">
        <pc:chgData name="Javier Quintana" userId="466af6a7-0620-4869-a992-05e0b3b81a6e" providerId="ADAL" clId="{52C0631E-F8B3-41BC-9BF2-5D749C1BD891}" dt="2019-03-19T08:01:06" v="3" actId="6549"/>
        <pc:sldMkLst>
          <pc:docMk/>
          <pc:sldMk cId="2633155888" sldId="3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334871" y="9377365"/>
            <a:ext cx="2946400" cy="495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lnSpc>
                <a:spcPct val="250000"/>
              </a:lnSpc>
            </a:pPr>
            <a:fld id="{0AC306DD-6054-4F84-BD96-D43227AAF35E}" type="datetimeFigureOut">
              <a:rPr lang="es-ES" smtClean="0"/>
              <a:pPr>
                <a:lnSpc>
                  <a:spcPct val="250000"/>
                </a:lnSpc>
              </a:pPr>
              <a:t>19/03/2019</a:t>
            </a:fld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68445" y="9377365"/>
            <a:ext cx="2946400" cy="495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ED35B-AF69-4279-ACAC-54FA10A12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376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398837" y="9382966"/>
            <a:ext cx="2946400" cy="495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250000"/>
              </a:lnSpc>
              <a:defRPr sz="1200"/>
            </a:lvl1pPr>
          </a:lstStyle>
          <a:p>
            <a:fld id="{0B08D2A0-EF53-4163-A2D9-B7D88D45A808}" type="datetimeFigureOut">
              <a:rPr lang="es-ES" smtClean="0"/>
              <a:pPr/>
              <a:t>19/03/2019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317500"/>
            <a:ext cx="5927725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438151" y="3775588"/>
            <a:ext cx="5907087" cy="54421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7365"/>
            <a:ext cx="2946400" cy="495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1BA64-A3A2-434E-92E3-9BFD5980C2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7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Klavika Medium" panose="0200060304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Klavika Medium" panose="0200060304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Klavika Medium" panose="0200060304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Klavika Medium" panose="0200060304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Klavika Medium" panose="0200060304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1BA64-A3A2-434E-92E3-9BFD5980C28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034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1BA64-A3A2-434E-92E3-9BFD5980C28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991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1BA64-A3A2-434E-92E3-9BFD5980C28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27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1BA64-A3A2-434E-92E3-9BFD5980C28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507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1BA64-A3A2-434E-92E3-9BFD5980C28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268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1BA64-A3A2-434E-92E3-9BFD5980C289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08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1BA64-A3A2-434E-92E3-9BFD5980C28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62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0" i="0" u="none" strike="noStrike" kern="1200" baseline="0" dirty="0">
              <a:solidFill>
                <a:schemeClr val="tx1"/>
              </a:solidFill>
              <a:latin typeface="Klavika Medium" panose="0200060304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i="0" u="none" strike="noStrike" kern="1200" baseline="0" dirty="0">
              <a:solidFill>
                <a:schemeClr val="tx1"/>
              </a:solidFill>
              <a:latin typeface="Klavika Medium" panose="02000603040000020004" pitchFamily="50" charset="0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1BA64-A3A2-434E-92E3-9BFD5980C28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1BA64-A3A2-434E-92E3-9BFD5980C28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23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1BA64-A3A2-434E-92E3-9BFD5980C28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475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1BA64-A3A2-434E-92E3-9BFD5980C28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83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1BA64-A3A2-434E-92E3-9BFD5980C28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11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1BA64-A3A2-434E-92E3-9BFD5980C28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05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1BA64-A3A2-434E-92E3-9BFD5980C28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63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563109" y="3017790"/>
            <a:ext cx="10440000" cy="1348148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Haga clic para modificar el estilo de texto.</a:t>
            </a:r>
          </a:p>
        </p:txBody>
      </p:sp>
      <p:sp>
        <p:nvSpPr>
          <p:cNvPr id="7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2128008" y="5164428"/>
            <a:ext cx="9852573" cy="114246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2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Haga clic para modificar el estilo de texto.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11372045" y="6413679"/>
            <a:ext cx="669701" cy="44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2553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1172" y="921306"/>
            <a:ext cx="494711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51172" y="1758097"/>
            <a:ext cx="4947118" cy="455062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37028" y="5402"/>
            <a:ext cx="10020010" cy="6931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0" name="Marcador de texto 2"/>
          <p:cNvSpPr>
            <a:spLocks noGrp="1"/>
          </p:cNvSpPr>
          <p:nvPr>
            <p:ph type="body" idx="10"/>
          </p:nvPr>
        </p:nvSpPr>
        <p:spPr>
          <a:xfrm>
            <a:off x="6577100" y="916452"/>
            <a:ext cx="494711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3"/>
          <p:cNvSpPr>
            <a:spLocks noGrp="1"/>
          </p:cNvSpPr>
          <p:nvPr>
            <p:ph sz="half" idx="11"/>
          </p:nvPr>
        </p:nvSpPr>
        <p:spPr>
          <a:xfrm>
            <a:off x="6577100" y="1758097"/>
            <a:ext cx="4947118" cy="455062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6308644" y="1758097"/>
            <a:ext cx="6585" cy="4550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28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27125" y="1143045"/>
            <a:ext cx="4968875" cy="51656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10"/>
          </p:nvPr>
        </p:nvSpPr>
        <p:spPr>
          <a:xfrm>
            <a:off x="6546985" y="1143045"/>
            <a:ext cx="4968875" cy="51656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139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003" y="705029"/>
            <a:ext cx="3932237" cy="16002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22006" y="705029"/>
            <a:ext cx="6435032" cy="5616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0003" y="249644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8223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 userDrawn="1"/>
        </p:nvCxnSpPr>
        <p:spPr>
          <a:xfrm>
            <a:off x="896948" y="1864368"/>
            <a:ext cx="10512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 userDrawn="1"/>
        </p:nvCxnSpPr>
        <p:spPr>
          <a:xfrm>
            <a:off x="896948" y="4849346"/>
            <a:ext cx="10512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 userDrawn="1"/>
        </p:nvSpPr>
        <p:spPr>
          <a:xfrm>
            <a:off x="2391018" y="3095806"/>
            <a:ext cx="7840958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5"/>
                </a:solidFill>
              </a:rPr>
              <a:t>Gracias por su atención</a:t>
            </a:r>
            <a:br>
              <a:rPr lang="es-ES" sz="2800" dirty="0">
                <a:solidFill>
                  <a:schemeClr val="accent5"/>
                </a:solidFill>
              </a:rPr>
            </a:br>
            <a:r>
              <a:rPr lang="es-ES" sz="2800" dirty="0">
                <a:solidFill>
                  <a:schemeClr val="accent5"/>
                </a:solidFill>
              </a:rPr>
              <a:t/>
            </a:r>
            <a:br>
              <a:rPr lang="es-ES" sz="2800" dirty="0">
                <a:solidFill>
                  <a:schemeClr val="accent5"/>
                </a:solidFill>
              </a:rPr>
            </a:br>
            <a:endParaRPr lang="es-ES" sz="2800" dirty="0">
              <a:solidFill>
                <a:schemeClr val="accent5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6000" y="645625"/>
            <a:ext cx="9360000" cy="634195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31820" y="0"/>
            <a:ext cx="1056067" cy="862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207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0210C0-5571-49BD-B5E7-66E06BB28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41D831C-3052-47FC-8A25-0EEE0C182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A895B26-4FDE-4E0E-8BCC-90C2D5BFE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3AE2-F30D-4E84-B73A-19FDA8C3D54B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9420F4-FE4F-4D48-B0E9-4714F841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711B9F3-2528-4963-9D6D-24D30528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3B1C-61DB-4125-8B0C-608F64A6BE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295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gráfico 5"/>
          <p:cNvSpPr>
            <a:spLocks noGrp="1"/>
          </p:cNvSpPr>
          <p:nvPr>
            <p:ph type="chart" sz="quarter" idx="13"/>
          </p:nvPr>
        </p:nvSpPr>
        <p:spPr>
          <a:xfrm>
            <a:off x="1127125" y="703106"/>
            <a:ext cx="10729913" cy="5605619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749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140004" y="978795"/>
            <a:ext cx="10717034" cy="5329930"/>
          </a:xfrm>
        </p:spPr>
        <p:txBody>
          <a:bodyPr>
            <a:normAutofit/>
          </a:bodyPr>
          <a:lstStyle>
            <a:lvl1pPr marL="355600" marR="0" indent="-355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 sz="2200"/>
            </a:lvl1pPr>
            <a:lvl2pPr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  <a:defRPr sz="2200"/>
            </a:lvl2pPr>
            <a:lvl3pPr marL="1257300" indent="-342900">
              <a:buClr>
                <a:schemeClr val="tx2"/>
              </a:buClr>
              <a:buFont typeface="+mj-lt"/>
              <a:buAutoNum type="arabicPeriod"/>
              <a:defRPr baseline="0"/>
            </a:lvl3pPr>
            <a:lvl4pPr marL="1714500" indent="-342900">
              <a:buClr>
                <a:schemeClr val="tx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tx2"/>
              </a:buClr>
              <a:buFont typeface="+mj-lt"/>
              <a:buAutoNum type="arabicPeriod"/>
              <a:defRPr/>
            </a:lvl5pPr>
          </a:lstStyle>
          <a:p>
            <a:pPr lvl="1"/>
            <a:r>
              <a:rPr lang="es-ES" dirty="0"/>
              <a:t>Haga clic para modificar el estilo de texto del patrón.</a:t>
            </a:r>
          </a:p>
          <a:p>
            <a:pPr marL="804863" marR="0" lvl="1" indent="-355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r>
              <a:rPr lang="es-ES" dirty="0"/>
              <a:t>Haga clic para modificar el estilo de texto del patrón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131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0004" y="1440077"/>
            <a:ext cx="10717034" cy="486864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1147662" y="768736"/>
            <a:ext cx="10692000" cy="5040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Haga clic para modificar el estilo de texto</a:t>
            </a:r>
          </a:p>
        </p:txBody>
      </p:sp>
    </p:spTree>
    <p:extLst>
      <p:ext uri="{BB962C8B-B14F-4D97-AF65-F5344CB8AC3E}">
        <p14:creationId xmlns:p14="http://schemas.microsoft.com/office/powerpoint/2010/main" val="30732800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0004" y="2073498"/>
            <a:ext cx="10717034" cy="423217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1140004" y="853695"/>
            <a:ext cx="10440000" cy="5400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Haga clic para modificar el estilo de texto</a:t>
            </a:r>
          </a:p>
        </p:txBody>
      </p:sp>
      <p:sp>
        <p:nvSpPr>
          <p:cNvPr id="7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1150735" y="1495490"/>
            <a:ext cx="10440000" cy="46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Haga clic para modificar el estilo de texto</a:t>
            </a:r>
          </a:p>
        </p:txBody>
      </p:sp>
    </p:spTree>
    <p:extLst>
      <p:ext uri="{BB962C8B-B14F-4D97-AF65-F5344CB8AC3E}">
        <p14:creationId xmlns:p14="http://schemas.microsoft.com/office/powerpoint/2010/main" val="21592099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tabla 3"/>
          <p:cNvSpPr>
            <a:spLocks noGrp="1"/>
          </p:cNvSpPr>
          <p:nvPr>
            <p:ph type="tbl" sz="quarter" idx="10"/>
          </p:nvPr>
        </p:nvSpPr>
        <p:spPr>
          <a:xfrm>
            <a:off x="1140003" y="1081825"/>
            <a:ext cx="10717035" cy="522690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21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gráfico 3"/>
          <p:cNvSpPr>
            <a:spLocks noGrp="1"/>
          </p:cNvSpPr>
          <p:nvPr>
            <p:ph type="chart" sz="quarter" idx="10"/>
          </p:nvPr>
        </p:nvSpPr>
        <p:spPr>
          <a:xfrm>
            <a:off x="1127125" y="1316596"/>
            <a:ext cx="10729913" cy="4992129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25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1127125" y="1017588"/>
            <a:ext cx="10729913" cy="52911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93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imágenes en línea 5"/>
          <p:cNvSpPr>
            <a:spLocks noGrp="1"/>
          </p:cNvSpPr>
          <p:nvPr>
            <p:ph type="clipArt" sz="quarter" idx="10"/>
          </p:nvPr>
        </p:nvSpPr>
        <p:spPr>
          <a:xfrm>
            <a:off x="1127125" y="939800"/>
            <a:ext cx="10729913" cy="5368925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6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0759" y="993404"/>
            <a:ext cx="10680521" cy="53226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172963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837028" y="5402"/>
            <a:ext cx="10020010" cy="6931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/>
              <a:t>Haga clic para modificar el estilo de título del patrón.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0004" y="983408"/>
            <a:ext cx="10717034" cy="5322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11395883" y="6486149"/>
            <a:ext cx="477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122CB4C-93DE-4772-BBE7-5D7DB56CE50B}" type="slidenum">
              <a:rPr lang="es-ES" sz="900" smtClean="0">
                <a:solidFill>
                  <a:schemeClr val="accent4"/>
                </a:solidFill>
              </a:rPr>
              <a:pPr algn="r"/>
              <a:t>‹Nº›</a:t>
            </a:fld>
            <a:endParaRPr lang="es-ES" sz="900" dirty="0">
              <a:solidFill>
                <a:schemeClr val="accent4"/>
              </a:solidFill>
            </a:endParaRPr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11528275" y="6526779"/>
            <a:ext cx="0" cy="324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9519" y="138900"/>
            <a:ext cx="89268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3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4" r:id="rId2"/>
    <p:sldLayoutId id="2147483650" r:id="rId3"/>
    <p:sldLayoutId id="2147483661" r:id="rId4"/>
    <p:sldLayoutId id="2147483659" r:id="rId5"/>
    <p:sldLayoutId id="2147483660" r:id="rId6"/>
    <p:sldLayoutId id="2147483663" r:id="rId7"/>
    <p:sldLayoutId id="2147483662" r:id="rId8"/>
    <p:sldLayoutId id="2147483657" r:id="rId9"/>
    <p:sldLayoutId id="2147483653" r:id="rId10"/>
    <p:sldLayoutId id="2147483652" r:id="rId11"/>
    <p:sldLayoutId id="2147483656" r:id="rId12"/>
    <p:sldLayoutId id="2147483658" r:id="rId13"/>
    <p:sldLayoutId id="2147483675" r:id="rId1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è"/>
        <a:defRPr sz="1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ð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ð"/>
        <a:defRPr sz="1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706563" indent="-33496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ð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155825" indent="-3270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ð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36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710" userDrawn="1">
          <p15:clr>
            <a:srgbClr val="F26B43"/>
          </p15:clr>
        </p15:guide>
        <p15:guide id="9" pos="4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2"/>
          <p:cNvSpPr>
            <a:spLocks noGrp="1"/>
          </p:cNvSpPr>
          <p:nvPr>
            <p:ph type="body" idx="1"/>
          </p:nvPr>
        </p:nvSpPr>
        <p:spPr>
          <a:xfrm>
            <a:off x="1140004" y="983408"/>
            <a:ext cx="10717034" cy="5322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11395883" y="6486149"/>
            <a:ext cx="477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122CB4C-93DE-4772-BBE7-5D7DB56CE50B}" type="slidenum">
              <a:rPr lang="es-ES" sz="900" smtClean="0">
                <a:solidFill>
                  <a:schemeClr val="accent4"/>
                </a:solidFill>
              </a:rPr>
              <a:pPr algn="r"/>
              <a:t>‹Nº›</a:t>
            </a:fld>
            <a:endParaRPr lang="es-ES" sz="900" dirty="0">
              <a:solidFill>
                <a:schemeClr val="accent4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1528275" y="6526779"/>
            <a:ext cx="0" cy="324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266" y="0"/>
            <a:ext cx="892685" cy="900000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11395883" y="6486149"/>
            <a:ext cx="568590" cy="364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99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Klavika Medium" panose="02000603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Klavika Medium" panose="02000603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Klavika Medium" panose="02000603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Klavika Medium" panose="02000603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Klavika Medium" panose="02000603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415" userDrawn="1">
          <p15:clr>
            <a:srgbClr val="F26B43"/>
          </p15:clr>
        </p15:guide>
        <p15:guide id="5" pos="710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211" userDrawn="1">
          <p15:clr>
            <a:srgbClr val="F26B43"/>
          </p15:clr>
        </p15:guide>
        <p15:guide id="8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aca.org/chapters7/Madrid/Pages/CISA-ICJC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05114" y="2939970"/>
            <a:ext cx="11332398" cy="228020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s-ES" sz="3200" b="1" dirty="0">
                <a:latin typeface="+mj-lt"/>
              </a:rPr>
              <a:t>La auditoría en la era de la IA</a:t>
            </a:r>
          </a:p>
          <a:p>
            <a:pPr algn="ctr">
              <a:spcBef>
                <a:spcPts val="600"/>
              </a:spcBef>
            </a:pPr>
            <a:r>
              <a:rPr lang="es-ES" sz="1800" dirty="0">
                <a:latin typeface="+mj-lt"/>
              </a:rPr>
              <a:t>Javier Quintana, Director General del Instituto de Censores Jurados de Cuentas de España</a:t>
            </a:r>
          </a:p>
          <a:p>
            <a:pPr algn="ctr">
              <a:spcBef>
                <a:spcPts val="600"/>
              </a:spcBef>
            </a:pPr>
            <a:r>
              <a:rPr lang="es-ES" sz="1200" dirty="0">
                <a:latin typeface="+mj-lt"/>
              </a:rPr>
              <a:t>Sevilla, 22 de marzo de 2019</a:t>
            </a:r>
          </a:p>
        </p:txBody>
      </p:sp>
      <p:grpSp>
        <p:nvGrpSpPr>
          <p:cNvPr id="4" name="Grupo 1">
            <a:extLst>
              <a:ext uri="{FF2B5EF4-FFF2-40B4-BE49-F238E27FC236}">
                <a16:creationId xmlns:a16="http://schemas.microsoft.com/office/drawing/2014/main" xmlns="" id="{C105128F-4B09-46C2-8534-3AD8117ED423}"/>
              </a:ext>
            </a:extLst>
          </p:cNvPr>
          <p:cNvGrpSpPr>
            <a:grpSpLocks/>
          </p:cNvGrpSpPr>
          <p:nvPr/>
        </p:nvGrpSpPr>
        <p:grpSpPr bwMode="auto">
          <a:xfrm>
            <a:off x="8368173" y="5577708"/>
            <a:ext cx="3107940" cy="746190"/>
            <a:chOff x="5610225" y="5754688"/>
            <a:chExt cx="3452246" cy="986680"/>
          </a:xfrm>
        </p:grpSpPr>
        <p:pic>
          <p:nvPicPr>
            <p:cNvPr id="5" name="Picture 26">
              <a:extLst>
                <a:ext uri="{FF2B5EF4-FFF2-40B4-BE49-F238E27FC236}">
                  <a16:creationId xmlns:a16="http://schemas.microsoft.com/office/drawing/2014/main" xmlns="" id="{3AEDE483-7866-4A7D-B42E-5C6A6E8CA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01"/>
            <a:stretch>
              <a:fillRect/>
            </a:stretch>
          </p:blipFill>
          <p:spPr bwMode="auto">
            <a:xfrm>
              <a:off x="5610225" y="5754688"/>
              <a:ext cx="11938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8" descr="https://encrypted-tbn2.gstatic.com/images?q=tbn:ANd9GcQGQRMjtGZutzH8CInjR8PLu1ZU-ggRMmDS9163HrrP9nqBxUV1">
              <a:extLst>
                <a:ext uri="{FF2B5EF4-FFF2-40B4-BE49-F238E27FC236}">
                  <a16:creationId xmlns:a16="http://schemas.microsoft.com/office/drawing/2014/main" xmlns="" id="{1AE7B7F5-B04D-4A31-BEEF-9CC644F3F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188" y="5797550"/>
              <a:ext cx="482600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4" descr="https://encrypted-tbn1.gstatic.com/images?q=tbn:ANd9GcS27qC-Uug5uHU4m_cGOjYXJl1aTMvy26wCRiHXmU_FQGvvtRnT">
              <a:extLst>
                <a:ext uri="{FF2B5EF4-FFF2-40B4-BE49-F238E27FC236}">
                  <a16:creationId xmlns:a16="http://schemas.microsoft.com/office/drawing/2014/main" xmlns="" id="{8F16021E-A1E7-45C1-B274-606FE2467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100" y="5797550"/>
              <a:ext cx="481013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0" descr="https://encrypted-tbn0.gstatic.com/images?q=tbn:ANd9GcTF5aUN2Rwhyizt4GbchrYI3XtM79iRyw_cWLQRfegdrBoE6bZSsw">
              <a:extLst>
                <a:ext uri="{FF2B5EF4-FFF2-40B4-BE49-F238E27FC236}">
                  <a16:creationId xmlns:a16="http://schemas.microsoft.com/office/drawing/2014/main" xmlns="" id="{E665E778-10C0-4964-A1F2-16AA0CC82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250" y="5797550"/>
              <a:ext cx="482600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1">
              <a:extLst>
                <a:ext uri="{FF2B5EF4-FFF2-40B4-BE49-F238E27FC236}">
                  <a16:creationId xmlns:a16="http://schemas.microsoft.com/office/drawing/2014/main" xmlns="" id="{8C1F4F73-7261-4E4D-A237-501F1744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563" y="5802313"/>
              <a:ext cx="471487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BDADD05D-51C0-41B5-879A-8C2F5E0E9032}"/>
                </a:ext>
              </a:extLst>
            </p:cNvPr>
            <p:cNvSpPr txBox="1"/>
            <p:nvPr/>
          </p:nvSpPr>
          <p:spPr>
            <a:xfrm>
              <a:off x="7406471" y="6341258"/>
              <a:ext cx="16560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2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ea typeface="MS PGothic" panose="020B0600070205080204" pitchFamily="34" charset="-128"/>
                </a:rPr>
                <a:t>ww.icjce.es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906901F-D175-408F-B0FE-8814F7B87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7484" y="79529"/>
            <a:ext cx="1766221" cy="161220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A856878-C713-4919-9AA5-A2243720C8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0459" y="135655"/>
            <a:ext cx="2118551" cy="14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1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IA y los procesos de la Auditoría de Cuentas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C4F3311-F0A3-43ED-A575-866ECFCCBEE7}"/>
              </a:ext>
            </a:extLst>
          </p:cNvPr>
          <p:cNvSpPr/>
          <p:nvPr/>
        </p:nvSpPr>
        <p:spPr>
          <a:xfrm>
            <a:off x="1115248" y="1159507"/>
            <a:ext cx="10366838" cy="5659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Situación de la tecnología: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Al alcance de todos?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Diferentes grados de madurez: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madurez suficiente: 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automatización de ciertos procesos</a:t>
            </a:r>
          </a:p>
          <a:p>
            <a:pPr marL="2171700" lvl="4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ERPs</a:t>
            </a:r>
            <a:endParaRPr lang="es-ES" sz="2128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171700" lvl="4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CRMs</a:t>
            </a:r>
            <a:endParaRPr lang="es-ES" sz="2128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171700" lvl="4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herramientas de extracción de información contable del cliente</a:t>
            </a:r>
          </a:p>
          <a:p>
            <a:pPr marL="2171700" lvl="4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herramientas para circularizaciones</a:t>
            </a:r>
          </a:p>
          <a:p>
            <a:pPr marL="2171700" lvl="4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herramientas de</a:t>
            </a:r>
            <a:r>
              <a:rPr lang="es-ES" sz="2128" dirty="0"/>
              <a:t> agregación de información financiera</a:t>
            </a:r>
          </a:p>
          <a:p>
            <a:pPr marL="2171700" lvl="4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dirty="0"/>
              <a:t>herramientas de minería de procesos</a:t>
            </a:r>
          </a:p>
          <a:p>
            <a:pPr marL="2171700" lvl="4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dirty="0"/>
              <a:t>Herramientas de análisis de contratos</a:t>
            </a:r>
            <a:endParaRPr lang="es-ES" sz="2128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aplicaciones para </a:t>
            </a:r>
            <a:r>
              <a:rPr lang="es-ES" sz="2128" dirty="0"/>
              <a:t>captura de información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dirty="0"/>
              <a:t>Aplicaciones para tareas repetitivas de testeo </a:t>
            </a:r>
            <a:endParaRPr lang="es-ES" sz="2128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2B8559B-7464-4D2D-AF3C-2300E961A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699" y="979291"/>
            <a:ext cx="33337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7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IA y los procesos de la Auditoría de Cuentas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C4F3311-F0A3-43ED-A575-866ECFCCBEE7}"/>
              </a:ext>
            </a:extLst>
          </p:cNvPr>
          <p:cNvSpPr/>
          <p:nvPr/>
        </p:nvSpPr>
        <p:spPr>
          <a:xfrm>
            <a:off x="1115248" y="1159507"/>
            <a:ext cx="10366838" cy="490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Situación de la tecnología: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Al alcance de todos?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Diferentes grados de madurez: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madurez insuficiente: 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RPAs</a:t>
            </a: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 (</a:t>
            </a:r>
            <a:r>
              <a:rPr lang="es-ES" sz="2128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Robotic</a:t>
            </a: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 </a:t>
            </a:r>
            <a:r>
              <a:rPr lang="es-ES" sz="2128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Process</a:t>
            </a: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 </a:t>
            </a:r>
            <a:r>
              <a:rPr lang="es-ES" sz="2128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Automation</a:t>
            </a: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)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Machine </a:t>
            </a:r>
            <a:r>
              <a:rPr lang="es-ES" sz="2128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learning</a:t>
            </a:r>
            <a:endParaRPr lang="es-ES" sz="2128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Realidad virtual aumentada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sz="2128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sz="2128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sz="2128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sz="2128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lvl="3"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¿Hacia la Auditoría permanente?</a:t>
            </a:r>
            <a:endParaRPr lang="es-ES" sz="3600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4FDE1A7-5E37-48E7-AC2D-F4C81636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072" y="1389364"/>
            <a:ext cx="864680" cy="6655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0CB9CBD-3DC4-42CC-92FD-98C889BD0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638" y="2079555"/>
            <a:ext cx="4374261" cy="23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5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IA y los procesos de la Auditoría de Cuentas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C4F3311-F0A3-43ED-A575-866ECFCCBEE7}"/>
              </a:ext>
            </a:extLst>
          </p:cNvPr>
          <p:cNvSpPr/>
          <p:nvPr/>
        </p:nvSpPr>
        <p:spPr>
          <a:xfrm>
            <a:off x="1115248" y="1159507"/>
            <a:ext cx="10366838" cy="74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6A5902B-1DF8-44FB-BCB0-50B409BE3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57587" y="718102"/>
            <a:ext cx="4924520" cy="58761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841EA17-FDD7-42B0-948A-5D65EDF1E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033" y="1411367"/>
            <a:ext cx="2193943" cy="8017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C309485-E5BE-44F8-B868-AD385B575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165" y="2419581"/>
            <a:ext cx="2757678" cy="4547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95F0EF4-FC77-44A5-A473-7D7685E31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9822" y="3059195"/>
            <a:ext cx="640080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89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IA y los procesos de la Auditoría de Cuentas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C4F3311-F0A3-43ED-A575-866ECFCCBEE7}"/>
              </a:ext>
            </a:extLst>
          </p:cNvPr>
          <p:cNvSpPr/>
          <p:nvPr/>
        </p:nvSpPr>
        <p:spPr>
          <a:xfrm>
            <a:off x="1115248" y="1159507"/>
            <a:ext cx="10366838" cy="74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6E473E1-68D6-419E-A9B0-176B68DD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42108" y="1245687"/>
            <a:ext cx="5490401" cy="485889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D37B620-11A0-4707-A005-611084D77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970" y="1201797"/>
            <a:ext cx="2056067" cy="7577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3F80B2F-870D-4A49-A46D-2B4CC39D0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165" y="2220799"/>
            <a:ext cx="2757678" cy="4547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9F94954-AD7B-4E75-8137-A14346233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2099" y="2939926"/>
            <a:ext cx="640080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0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IA y los procesos de la Auditoría de Cuentas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C4F3311-F0A3-43ED-A575-866ECFCCBEE7}"/>
              </a:ext>
            </a:extLst>
          </p:cNvPr>
          <p:cNvSpPr/>
          <p:nvPr/>
        </p:nvSpPr>
        <p:spPr>
          <a:xfrm>
            <a:off x="1115248" y="1159507"/>
            <a:ext cx="10366838" cy="2384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Marco legal: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La legislación obliga a avanzar hacia la digitalización.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Supervisores tendrán problemas para adaptarse: inseguridad jurídica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Principal solución a sobre-regulación y a incremento de cargas administrativas: la IA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BF3DED2-FE2C-493F-B473-8D3A88D7C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441" y="2691846"/>
            <a:ext cx="5355431" cy="37147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7FD19A7-481A-4DEF-A327-05DB85F58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154" y="2805312"/>
            <a:ext cx="1577912" cy="5815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EE1C6D2-B00B-4AB9-854D-E246239D4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415" y="3525258"/>
            <a:ext cx="1360932" cy="2244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493F312-444F-46CE-8AB5-338C0BB97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2505" y="3867583"/>
            <a:ext cx="440055" cy="2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Estrategia de apoyo a la digitalización del ICJCE: la hoja de ruta</a:t>
            </a:r>
          </a:p>
          <a:p>
            <a:pPr algn="ctr"/>
            <a:endParaRPr lang="es-ES" sz="28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C4F3311-F0A3-43ED-A575-866ECFCCBEE7}"/>
              </a:ext>
            </a:extLst>
          </p:cNvPr>
          <p:cNvSpPr/>
          <p:nvPr/>
        </p:nvSpPr>
        <p:spPr>
          <a:xfrm>
            <a:off x="1115248" y="1159507"/>
            <a:ext cx="10366838" cy="729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Clave: acompañar a las firmas en el proceso de implantación y puesta en marcha para ayudar a: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Entender el proceso de implantación (evitar largos periodos de implantación)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Formar (evitar esfuerzos titánicos en formación)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Calcular la inversión a realizar (evitar inversiones costosas en dinero y </a:t>
            </a:r>
            <a:r>
              <a:rPr lang="es-ES" u="sng" dirty="0">
                <a:latin typeface="+mj-lt"/>
              </a:rPr>
              <a:t>tiempo</a:t>
            </a:r>
            <a:r>
              <a:rPr lang="es-ES" dirty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Clave: ayudar a identificar la oferta tecnológica que van a demandar los DEPYMES (firmas especializadas)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Definición de </a:t>
            </a:r>
            <a:r>
              <a:rPr lang="es-ES" dirty="0" err="1">
                <a:latin typeface="+mj-lt"/>
              </a:rPr>
              <a:t>Tiers</a:t>
            </a:r>
            <a:r>
              <a:rPr lang="es-ES" dirty="0">
                <a:latin typeface="+mj-lt"/>
              </a:rPr>
              <a:t>: </a:t>
            </a:r>
            <a:r>
              <a:rPr lang="es-ES" dirty="0" err="1">
                <a:latin typeface="+mj-lt"/>
              </a:rPr>
              <a:t>tests</a:t>
            </a:r>
            <a:r>
              <a:rPr lang="es-ES" dirty="0">
                <a:latin typeface="+mj-lt"/>
              </a:rPr>
              <a:t> de autoevaluación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Establecimiento de hojas de Ruta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Talleres y formación, con especial énfasis en las herramientas informáticas identificadas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898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Estrategia de apoyo a la digitalización del ICJCE: la hoja de ruta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C72E082-F9B3-4360-BAB3-82BF0FF39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80" y="1276346"/>
            <a:ext cx="7468362" cy="46497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47B852-E424-4377-BCB4-4B50CC3C1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545" y="1360826"/>
            <a:ext cx="1577912" cy="5815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8FC5CE2-26F7-4E2F-A4A1-523FCA331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9035" y="2345815"/>
            <a:ext cx="1360932" cy="2244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66D0227-2114-4313-B124-C10A42351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0646" y="2860415"/>
            <a:ext cx="440055" cy="2703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6CBD0086-A987-47B2-B9D9-BA4F6DF00050}"/>
              </a:ext>
            </a:extLst>
          </p:cNvPr>
          <p:cNvSpPr/>
          <p:nvPr/>
        </p:nvSpPr>
        <p:spPr>
          <a:xfrm>
            <a:off x="531414" y="1213088"/>
            <a:ext cx="1867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latin typeface="+mj-lt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04702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Estrategia de apoyo a la digitalización del ICJCE: la hoja de ruta</a:t>
            </a:r>
          </a:p>
          <a:p>
            <a:pPr algn="ctr"/>
            <a:endParaRPr lang="es-ES" sz="28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35CF6B5-AB44-450F-BB28-8AD5E3E35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652" y="1709113"/>
            <a:ext cx="8598694" cy="453485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DA3806F-C950-4920-98AB-D5C71BABA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412" y="971547"/>
            <a:ext cx="2543175" cy="4857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0DA0E8A-C969-47B9-9D89-A8CF86D7E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545" y="1360826"/>
            <a:ext cx="1577912" cy="5815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D1DAE9B-6950-4B4F-9923-99C883B73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9035" y="2345815"/>
            <a:ext cx="1360932" cy="2244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408E2D0-8BF8-4AC1-A187-3562BDCFED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0646" y="2860415"/>
            <a:ext cx="440055" cy="2703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A07BBEA-F535-494F-940E-163DA47ECDA7}"/>
              </a:ext>
            </a:extLst>
          </p:cNvPr>
          <p:cNvSpPr/>
          <p:nvPr/>
        </p:nvSpPr>
        <p:spPr>
          <a:xfrm>
            <a:off x="531414" y="1213088"/>
            <a:ext cx="1867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latin typeface="+mj-lt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083033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Estrategia de apoyo a la digitalización del ICJCE: la hoja de ruta</a:t>
            </a:r>
          </a:p>
          <a:p>
            <a:pPr algn="ctr"/>
            <a:endParaRPr lang="es-ES" sz="28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C63D80D-94C6-4EE6-A657-6ADE01CAA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1262062"/>
            <a:ext cx="6915150" cy="43338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1A9EEB3-9F1D-4A2E-9F0B-197ECF707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545" y="1360826"/>
            <a:ext cx="1577912" cy="5815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6666559-6F13-4621-B82A-491C1F43F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9035" y="2345815"/>
            <a:ext cx="1360932" cy="2244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5E82B7E-3E7C-472C-97EF-F5059BF4E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0646" y="2860415"/>
            <a:ext cx="440055" cy="2703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63F400B-6B6C-461F-8D68-03C308FDE940}"/>
              </a:ext>
            </a:extLst>
          </p:cNvPr>
          <p:cNvSpPr/>
          <p:nvPr/>
        </p:nvSpPr>
        <p:spPr>
          <a:xfrm>
            <a:off x="531414" y="1213088"/>
            <a:ext cx="1867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latin typeface="+mj-lt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2843426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Estrategia de apoyo a la digitalización del ICJCE: la hoja de ruta</a:t>
            </a:r>
          </a:p>
          <a:p>
            <a:pPr algn="ctr"/>
            <a:endParaRPr lang="es-ES" sz="28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1A9EEB3-9F1D-4A2E-9F0B-197ECF707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545" y="1360826"/>
            <a:ext cx="1577912" cy="5815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6666559-6F13-4621-B82A-491C1F43F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035" y="2345815"/>
            <a:ext cx="1360932" cy="2244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5E82B7E-3E7C-472C-97EF-F5059BF4E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0646" y="2860415"/>
            <a:ext cx="440055" cy="27032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C5FA729-FBC3-47BA-B42F-838D9C962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835" y="1103086"/>
            <a:ext cx="3092241" cy="49577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994A583-568F-4604-B824-D901DCEFD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7335" y="957946"/>
            <a:ext cx="2498658" cy="582020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F636A88-00B0-4D24-85EB-C2763F60858E}"/>
              </a:ext>
            </a:extLst>
          </p:cNvPr>
          <p:cNvSpPr/>
          <p:nvPr/>
        </p:nvSpPr>
        <p:spPr>
          <a:xfrm>
            <a:off x="8428383" y="3727266"/>
            <a:ext cx="3617843" cy="107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Revisión de los perfiles profesionales: cual debe ser el CV de los futuros auditores</a:t>
            </a:r>
          </a:p>
        </p:txBody>
      </p:sp>
    </p:spTree>
    <p:extLst>
      <p:ext uri="{BB962C8B-B14F-4D97-AF65-F5344CB8AC3E}">
        <p14:creationId xmlns:p14="http://schemas.microsoft.com/office/powerpoint/2010/main" val="392865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índice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C4F3311-F0A3-43ED-A575-866ECFCCBEE7}"/>
              </a:ext>
            </a:extLst>
          </p:cNvPr>
          <p:cNvSpPr/>
          <p:nvPr/>
        </p:nvSpPr>
        <p:spPr>
          <a:xfrm>
            <a:off x="1115248" y="1331783"/>
            <a:ext cx="10366838" cy="402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El futuro al que aspiramos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IA y los procesos de la Auditoría de Cuentas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Estrategia de apoyo a la digitalización del ICJCE: la hoja de ruta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2002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Conclusiones</a:t>
            </a:r>
          </a:p>
          <a:p>
            <a:pPr algn="ctr"/>
            <a:endParaRPr lang="es-ES" sz="28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28AC848-D1D7-4F34-B2C1-D465AD9B88ED}"/>
              </a:ext>
            </a:extLst>
          </p:cNvPr>
          <p:cNvSpPr/>
          <p:nvPr/>
        </p:nvSpPr>
        <p:spPr>
          <a:xfrm>
            <a:off x="1115248" y="1159507"/>
            <a:ext cx="10366838" cy="696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La IA será la base de la Auditoría en un horizonte no muy lejano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La Auditoría va seguir siendo una actividad fundamental para la economía. Pero cualquiera de los procesos que la integran y que hoy se consideran básicos pueden desaparecer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El nivel de madurez de las herramientas con las que cuenta el auditor es heterogéneo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La tecnología estará al alcance de todos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Cada auditor/firma debe diseñar su propia hoja de ruta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Universidades, escuelas de negocio, firmas y corporaciones profesionales debemos de repensar la formación que estamos ofreciendo y el relato que estamos haciendo de las profesiones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2781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48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C4F3311-F0A3-43ED-A575-866ECFCCBEE7}"/>
              </a:ext>
            </a:extLst>
          </p:cNvPr>
          <p:cNvSpPr/>
          <p:nvPr/>
        </p:nvSpPr>
        <p:spPr>
          <a:xfrm>
            <a:off x="324091" y="1065564"/>
            <a:ext cx="11528385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El futuro es de la IA</a:t>
            </a: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9EAD78A-EAE1-46FD-A466-B1A1DF5F9783}"/>
              </a:ext>
            </a:extLst>
          </p:cNvPr>
          <p:cNvSpPr txBox="1"/>
          <p:nvPr/>
        </p:nvSpPr>
        <p:spPr>
          <a:xfrm>
            <a:off x="1042162" y="10539"/>
            <a:ext cx="111112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El futuro al que aspiramos</a:t>
            </a:r>
            <a:endParaRPr lang="es-ES" sz="160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D384A32-5537-4361-9DA9-C8AB5FED7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6" t="21121" r="29006" b="6718"/>
          <a:stretch/>
        </p:blipFill>
        <p:spPr>
          <a:xfrm>
            <a:off x="3258052" y="1656000"/>
            <a:ext cx="5184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6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C4F3311-F0A3-43ED-A575-866ECFCCBEE7}"/>
              </a:ext>
            </a:extLst>
          </p:cNvPr>
          <p:cNvSpPr/>
          <p:nvPr/>
        </p:nvSpPr>
        <p:spPr>
          <a:xfrm>
            <a:off x="324091" y="1065564"/>
            <a:ext cx="11528385" cy="103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La Auditoria seguirá siendo la base del futuro de los auditores (Encuesta ICJCE 2018) </a:t>
            </a: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latin typeface="+mj-lt"/>
              </a:rPr>
              <a:t>Áreas en las que espera lograr mayor crecimiento en el futuro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F834FD9-D98F-4AAF-8237-F39230F9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646" y="2114129"/>
            <a:ext cx="8257758" cy="45592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9EAD78A-EAE1-46FD-A466-B1A1DF5F9783}"/>
              </a:ext>
            </a:extLst>
          </p:cNvPr>
          <p:cNvSpPr txBox="1"/>
          <p:nvPr/>
        </p:nvSpPr>
        <p:spPr>
          <a:xfrm>
            <a:off x="1042162" y="10539"/>
            <a:ext cx="111112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El futuro al que aspiramos</a:t>
            </a:r>
            <a:endParaRPr lang="es-ES" sz="16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928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9B40DF-227A-4DED-B70A-853445C0D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41" y="1935716"/>
            <a:ext cx="7688580" cy="47548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C0C8D20-B793-486D-AC1C-AA400CFC1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932" y="1124827"/>
            <a:ext cx="1773555" cy="281368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B9AFEE0-9A48-44AC-B6BC-C09F8848F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278" y="3902608"/>
            <a:ext cx="2580323" cy="13106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4242DBE-1DF6-4E96-ABDE-E0F7674FCB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95" y="5263303"/>
            <a:ext cx="1584288" cy="47892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56D1A5C-6DB3-4CC4-ABEF-30352A60AADC}"/>
              </a:ext>
            </a:extLst>
          </p:cNvPr>
          <p:cNvSpPr txBox="1"/>
          <p:nvPr/>
        </p:nvSpPr>
        <p:spPr>
          <a:xfrm>
            <a:off x="1042162" y="10539"/>
            <a:ext cx="111112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El futuro al que aspiramos</a:t>
            </a:r>
            <a:endParaRPr lang="es-ES" sz="16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E181E774-8279-44DA-A798-0FCCAF7E9EAF}"/>
              </a:ext>
            </a:extLst>
          </p:cNvPr>
          <p:cNvSpPr/>
          <p:nvPr/>
        </p:nvSpPr>
        <p:spPr>
          <a:xfrm>
            <a:off x="1" y="1146589"/>
            <a:ext cx="9987660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La Auditoria seguirá siendo clave para el tejido productivo  </a:t>
            </a: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725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El futuro al que aspiramos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C4F3311-F0A3-43ED-A575-866ECFCCBEE7}"/>
              </a:ext>
            </a:extLst>
          </p:cNvPr>
          <p:cNvSpPr/>
          <p:nvPr/>
        </p:nvSpPr>
        <p:spPr>
          <a:xfrm>
            <a:off x="1115248" y="1159507"/>
            <a:ext cx="10366838" cy="6641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Factores determinantes: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Incertidumbre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Etapa profesional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Tamaño: ¿El fin o la salvación de los Pequeños?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Sectores (clientes) con los que trabajamos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Servicios diferentes a la Auditoría: el modelo de negocio: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Periciales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Gestión de riesgos de empresas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Auditoría interna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Concursal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Valoración de empresas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…</a:t>
            </a:r>
          </a:p>
          <a:p>
            <a:pPr lvl="1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lvl="1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lvl="1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lvl="1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Servicios que, en muchos casos, compartirán herramientas con los servicios de Auditoría 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B9113DD-0B3C-42C5-9B0F-047D089B6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768" y="1159507"/>
            <a:ext cx="3000375" cy="19815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08EE24C-07E0-4F5C-8855-1CD11E86E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637" y="3392572"/>
            <a:ext cx="32004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042162" y="10539"/>
            <a:ext cx="111112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</a:rPr>
              <a:t>IA y los procesos de la Auditoría de Cuentas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C4F3311-F0A3-43ED-A575-866ECFCCBEE7}"/>
              </a:ext>
            </a:extLst>
          </p:cNvPr>
          <p:cNvSpPr/>
          <p:nvPr/>
        </p:nvSpPr>
        <p:spPr>
          <a:xfrm>
            <a:off x="324091" y="1065564"/>
            <a:ext cx="11528385" cy="103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Preocupación por la creciente carga administrativa</a:t>
            </a: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latin typeface="+mj-lt"/>
              </a:rPr>
              <a:t>¿Que porcentaje de tiempo dedica a tareas burocráticas para el cumplimiento de obligaciones legales?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D1B99A8-454A-4F36-8221-64F131235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71" y="2263385"/>
            <a:ext cx="8897658" cy="42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8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IA y los procesos de la Auditoría de Cuentas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C4F3311-F0A3-43ED-A575-866ECFCCBEE7}"/>
              </a:ext>
            </a:extLst>
          </p:cNvPr>
          <p:cNvSpPr/>
          <p:nvPr/>
        </p:nvSpPr>
        <p:spPr>
          <a:xfrm>
            <a:off x="1115248" y="1159507"/>
            <a:ext cx="10366838" cy="5659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Cuestionamiento total de los procesos de Auditoría de Cuentas, paralelo a la revisión de las Norma Técnica Internacional </a:t>
            </a:r>
            <a:r>
              <a:rPr lang="es-ES" dirty="0">
                <a:latin typeface="+mj-lt"/>
                <a:sym typeface="Wingdings" panose="05000000000000000000" pitchFamily="2" charset="2"/>
              </a:rPr>
              <a:t> Revisión de la toda organización de los despachos: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  <a:sym typeface="Wingdings" panose="05000000000000000000" pitchFamily="2" charset="2"/>
              </a:rPr>
              <a:t>Centros compartidos u otras formas de colaboración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  <a:sym typeface="Wingdings" panose="05000000000000000000" pitchFamily="2" charset="2"/>
              </a:rPr>
              <a:t>Nuevo concepto de equipo de Auditoría, nueva figura clave: el auditor informático</a:t>
            </a:r>
          </a:p>
          <a:p>
            <a:pPr lvl="1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  <a:sym typeface="Wingdings" panose="05000000000000000000" pitchFamily="2" charset="2"/>
                <a:hlinkClick r:id="rId3"/>
              </a:rPr>
              <a:t>http://www.isaca.org/chapters7/Madrid/Pages/CISA-ICJCE.aspx</a:t>
            </a:r>
            <a:endParaRPr lang="es-ES" dirty="0">
              <a:latin typeface="+mj-lt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  <a:sym typeface="Wingdings" panose="05000000000000000000" pitchFamily="2" charset="2"/>
              </a:rPr>
              <a:t>Externalización de actividades</a:t>
            </a:r>
            <a:endParaRPr lang="es-ES" dirty="0">
              <a:latin typeface="+mj-lt"/>
            </a:endParaRPr>
          </a:p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Adiós a las tareas repetitivas, mejora radical de los procesos de análisis 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Revisión total del resto de procesos: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Sistemas en la nube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Utilización de dispositivos móviles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+mj-lt"/>
              </a:rPr>
              <a:t>Ciberseguridad</a:t>
            </a: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DF54E44-D6EB-412D-BD03-B6BB6CE573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49" b="6985"/>
          <a:stretch/>
        </p:blipFill>
        <p:spPr>
          <a:xfrm>
            <a:off x="6521466" y="3652494"/>
            <a:ext cx="4960620" cy="25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8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62ED248-F78A-4FBF-AF41-7281A9E8E01F}"/>
              </a:ext>
            </a:extLst>
          </p:cNvPr>
          <p:cNvSpPr txBox="1"/>
          <p:nvPr/>
        </p:nvSpPr>
        <p:spPr>
          <a:xfrm>
            <a:off x="1655181" y="10539"/>
            <a:ext cx="10000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es-ES" sz="2800" b="1" dirty="0">
                <a:solidFill>
                  <a:schemeClr val="accent4"/>
                </a:solidFill>
                <a:latin typeface="+mj-lt"/>
              </a:rPr>
              <a:t>IA y los procesos de la Auditoría de Cuentas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C4F3311-F0A3-43ED-A575-866ECFCCBEE7}"/>
              </a:ext>
            </a:extLst>
          </p:cNvPr>
          <p:cNvSpPr/>
          <p:nvPr/>
        </p:nvSpPr>
        <p:spPr>
          <a:xfrm>
            <a:off x="1115248" y="1159507"/>
            <a:ext cx="10366838" cy="4676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Situación de la tecnología: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Al alcance de todos?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Diferentes grados de madurez: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madurez muy alta: 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data </a:t>
            </a:r>
            <a:r>
              <a:rPr lang="es-ES" sz="2128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analytics</a:t>
            </a:r>
            <a:endParaRPr lang="es-ES" sz="2128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business</a:t>
            </a: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ES" sz="2128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inteligence</a:t>
            </a:r>
            <a:endParaRPr lang="es-ES" sz="2128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dirty="0"/>
              <a:t>Softwares de gestión de auditoría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dirty="0" err="1"/>
              <a:t>OCRs</a:t>
            </a:r>
            <a:endParaRPr lang="es-ES" sz="2128" dirty="0"/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herramientas de gestión documental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herramientas</a:t>
            </a:r>
            <a:r>
              <a:rPr lang="es-ES" sz="2128" dirty="0"/>
              <a:t> de muestreo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128" dirty="0"/>
              <a:t>herramientas de análisis de redes sociales </a:t>
            </a:r>
            <a:endParaRPr lang="es-ES" sz="2128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dirty="0">
              <a:latin typeface="+mj-lt"/>
            </a:endParaRPr>
          </a:p>
          <a:p>
            <a:pPr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91C2680-CA98-4C79-9E85-30A2F477A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45" t="20575" r="35305" b="5984"/>
          <a:stretch/>
        </p:blipFill>
        <p:spPr>
          <a:xfrm>
            <a:off x="7930446" y="1470262"/>
            <a:ext cx="3567726" cy="31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01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CJCE NUEVO LOGO">
      <a:dk1>
        <a:sysClr val="windowText" lastClr="000000"/>
      </a:dk1>
      <a:lt1>
        <a:sysClr val="window" lastClr="FFFFFF"/>
      </a:lt1>
      <a:dk2>
        <a:srgbClr val="ED1651"/>
      </a:dk2>
      <a:lt2>
        <a:srgbClr val="AEABAB"/>
      </a:lt2>
      <a:accent1>
        <a:srgbClr val="AEABAB"/>
      </a:accent1>
      <a:accent2>
        <a:srgbClr val="808080"/>
      </a:accent2>
      <a:accent3>
        <a:srgbClr val="808080"/>
      </a:accent3>
      <a:accent4>
        <a:srgbClr val="808080"/>
      </a:accent4>
      <a:accent5>
        <a:srgbClr val="333333"/>
      </a:accent5>
      <a:accent6>
        <a:srgbClr val="1C1C1C"/>
      </a:accent6>
      <a:hlink>
        <a:srgbClr val="ED1651"/>
      </a:hlink>
      <a:folHlink>
        <a:srgbClr val="000000"/>
      </a:folHlink>
    </a:clrScheme>
    <a:fontScheme name="ICJCE">
      <a:majorFont>
        <a:latin typeface="Klavika Medium"/>
        <a:ea typeface=""/>
        <a:cs typeface=""/>
      </a:majorFont>
      <a:minorFont>
        <a:latin typeface="Klavik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NTLLA ICJCE - nuevo logo" id="{12175A5C-68C6-4E41-908D-64E14C4590A0}" vid="{997C40F3-03B0-44B9-BA06-DB3729DD5F32}"/>
    </a:ext>
  </a:extLst>
</a:theme>
</file>

<file path=ppt/theme/theme2.xml><?xml version="1.0" encoding="utf-8"?>
<a:theme xmlns:a="http://schemas.openxmlformats.org/drawingml/2006/main" name="Diseño personalizado">
  <a:themeElements>
    <a:clrScheme name="PATRÓN GRÁFICOS">
      <a:dk1>
        <a:srgbClr val="000000"/>
      </a:dk1>
      <a:lt1>
        <a:sysClr val="window" lastClr="FFFFFF"/>
      </a:lt1>
      <a:dk2>
        <a:srgbClr val="ADB9CA"/>
      </a:dk2>
      <a:lt2>
        <a:srgbClr val="D8D8D8"/>
      </a:lt2>
      <a:accent1>
        <a:srgbClr val="2B9ABA"/>
      </a:accent1>
      <a:accent2>
        <a:srgbClr val="72BA19"/>
      </a:accent2>
      <a:accent3>
        <a:srgbClr val="FFC900"/>
      </a:accent3>
      <a:accent4>
        <a:srgbClr val="E76805"/>
      </a:accent4>
      <a:accent5>
        <a:srgbClr val="2B9ABA"/>
      </a:accent5>
      <a:accent6>
        <a:srgbClr val="8E8E8E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PLANTLLA ICJCE - nuevo logo</Template>
  <TotalTime>4271</TotalTime>
  <Words>828</Words>
  <Application>Microsoft Office PowerPoint</Application>
  <PresentationFormat>Personalizado</PresentationFormat>
  <Paragraphs>186</Paragraphs>
  <Slides>21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Román</dc:creator>
  <cp:lastModifiedBy>usuario</cp:lastModifiedBy>
  <cp:revision>104</cp:revision>
  <cp:lastPrinted>2016-07-07T08:52:43Z</cp:lastPrinted>
  <dcterms:created xsi:type="dcterms:W3CDTF">2016-06-21T07:12:41Z</dcterms:created>
  <dcterms:modified xsi:type="dcterms:W3CDTF">2019-03-19T11:17:42Z</dcterms:modified>
</cp:coreProperties>
</file>